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890E26-D570-4BC5-A367-9F0DAC3BD0D4}" type="doc">
      <dgm:prSet loTypeId="urn:microsoft.com/office/officeart/2005/8/layout/h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FE84985-BB4B-4E5D-BECD-2A300A0FD688}">
      <dgm:prSet phldrT="[Text]"/>
      <dgm:spPr/>
      <dgm:t>
        <a:bodyPr/>
        <a:lstStyle/>
        <a:p>
          <a:r>
            <a:rPr lang="en-US"/>
            <a:t>Data</a:t>
          </a:r>
        </a:p>
      </dgm:t>
    </dgm:pt>
    <dgm:pt modelId="{DBE2C2EC-59B4-484F-BBFA-5F0691A4735D}" type="parTrans" cxnId="{A9E290FF-AAC7-4699-8EFF-7B81AC76DD83}">
      <dgm:prSet/>
      <dgm:spPr/>
      <dgm:t>
        <a:bodyPr/>
        <a:lstStyle/>
        <a:p>
          <a:endParaRPr lang="en-US"/>
        </a:p>
      </dgm:t>
    </dgm:pt>
    <dgm:pt modelId="{2A70F129-4919-46AF-B0FF-779A9017D02B}" type="sibTrans" cxnId="{A9E290FF-AAC7-4699-8EFF-7B81AC76DD83}">
      <dgm:prSet/>
      <dgm:spPr/>
      <dgm:t>
        <a:bodyPr/>
        <a:lstStyle/>
        <a:p>
          <a:endParaRPr lang="en-US"/>
        </a:p>
      </dgm:t>
    </dgm:pt>
    <dgm:pt modelId="{56B287D2-941B-41CF-B641-363AD1EE9FCB}">
      <dgm:prSet phldrT="[Text]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/>
            <a:t>Collection of data on income levels, employment rates, and current insurance penetration.</a:t>
          </a:r>
        </a:p>
      </dgm:t>
    </dgm:pt>
    <dgm:pt modelId="{ADB7D0F9-CAB1-4DF4-A2D9-A66B4A67498D}" type="parTrans" cxnId="{AE37983F-17B3-4F48-B7D4-A5AA4FBEE148}">
      <dgm:prSet/>
      <dgm:spPr/>
      <dgm:t>
        <a:bodyPr/>
        <a:lstStyle/>
        <a:p>
          <a:endParaRPr lang="en-US"/>
        </a:p>
      </dgm:t>
    </dgm:pt>
    <dgm:pt modelId="{1B6F2C41-6C15-4B60-97A1-D553F7CE82D5}" type="sibTrans" cxnId="{AE37983F-17B3-4F48-B7D4-A5AA4FBEE148}">
      <dgm:prSet/>
      <dgm:spPr/>
      <dgm:t>
        <a:bodyPr/>
        <a:lstStyle/>
        <a:p>
          <a:endParaRPr lang="en-US"/>
        </a:p>
      </dgm:t>
    </dgm:pt>
    <dgm:pt modelId="{08EEDD08-8398-4174-950F-6043341E2AEA}">
      <dgm:prSet phldrT="[Text]"/>
      <dgm:spPr/>
      <dgm:t>
        <a:bodyPr/>
        <a:lstStyle/>
        <a:p>
          <a:r>
            <a:rPr lang="en-US"/>
            <a:t>Information</a:t>
          </a:r>
        </a:p>
      </dgm:t>
    </dgm:pt>
    <dgm:pt modelId="{46B7CCB3-46D3-43D3-8F49-8F7898CDFCF3}" type="parTrans" cxnId="{8E83C3F1-28E9-4845-BB96-D2851182EB47}">
      <dgm:prSet/>
      <dgm:spPr/>
      <dgm:t>
        <a:bodyPr/>
        <a:lstStyle/>
        <a:p>
          <a:endParaRPr lang="en-US"/>
        </a:p>
      </dgm:t>
    </dgm:pt>
    <dgm:pt modelId="{F71CFF56-9BA2-4D66-9F35-F543E6D5D0ED}" type="sibTrans" cxnId="{8E83C3F1-28E9-4845-BB96-D2851182EB47}">
      <dgm:prSet/>
      <dgm:spPr/>
      <dgm:t>
        <a:bodyPr/>
        <a:lstStyle/>
        <a:p>
          <a:endParaRPr lang="en-US"/>
        </a:p>
      </dgm:t>
    </dgm:pt>
    <dgm:pt modelId="{10F94212-3C5D-40F6-B088-370AA9A68975}">
      <dgm:prSet phldrT="[Text]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/>
            <a:t>Translating raw data into insights about market size, growth potential, and areas with low insurance penetration.</a:t>
          </a:r>
        </a:p>
      </dgm:t>
    </dgm:pt>
    <dgm:pt modelId="{52D04A31-B0FC-4CDC-B24F-79D46E6A4466}" type="parTrans" cxnId="{8756C3AD-5108-4DAB-9E60-193412FA3E46}">
      <dgm:prSet/>
      <dgm:spPr/>
      <dgm:t>
        <a:bodyPr/>
        <a:lstStyle/>
        <a:p>
          <a:endParaRPr lang="en-US"/>
        </a:p>
      </dgm:t>
    </dgm:pt>
    <dgm:pt modelId="{E8DDE703-E7F0-453F-9D1A-B9565C4680B5}" type="sibTrans" cxnId="{8756C3AD-5108-4DAB-9E60-193412FA3E46}">
      <dgm:prSet/>
      <dgm:spPr/>
      <dgm:t>
        <a:bodyPr/>
        <a:lstStyle/>
        <a:p>
          <a:endParaRPr lang="en-US"/>
        </a:p>
      </dgm:t>
    </dgm:pt>
    <dgm:pt modelId="{36A9CE6C-706E-406A-AB10-CE636BC94E45}">
      <dgm:prSet phldrT="[Text]"/>
      <dgm:spPr/>
      <dgm:t>
        <a:bodyPr/>
        <a:lstStyle/>
        <a:p>
          <a:r>
            <a:rPr lang="en-US"/>
            <a:t>Knowledge</a:t>
          </a:r>
        </a:p>
      </dgm:t>
    </dgm:pt>
    <dgm:pt modelId="{3E591BB9-88FA-428D-B5EB-83F4EB04D20B}" type="parTrans" cxnId="{063590AD-3AC2-4EA7-A570-759837003ACF}">
      <dgm:prSet/>
      <dgm:spPr/>
      <dgm:t>
        <a:bodyPr/>
        <a:lstStyle/>
        <a:p>
          <a:endParaRPr lang="en-US"/>
        </a:p>
      </dgm:t>
    </dgm:pt>
    <dgm:pt modelId="{2C670C0D-D032-46E4-A7CB-4E34ED4DC4BA}" type="sibTrans" cxnId="{063590AD-3AC2-4EA7-A570-759837003ACF}">
      <dgm:prSet/>
      <dgm:spPr/>
      <dgm:t>
        <a:bodyPr/>
        <a:lstStyle/>
        <a:p>
          <a:endParaRPr lang="en-US"/>
        </a:p>
      </dgm:t>
    </dgm:pt>
    <dgm:pt modelId="{58D7D474-ADB3-4130-B41E-9E6C8C78C886}">
      <dgm:prSet phldrT="[Text]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/>
            <a:t>Using the information to develop strategies for market penetration, product development, and pricing.</a:t>
          </a:r>
        </a:p>
      </dgm:t>
    </dgm:pt>
    <dgm:pt modelId="{6581DA82-3F86-4E87-AFE3-AF06A6612DBE}" type="parTrans" cxnId="{B1E9936E-5D24-4B94-906E-A7B85A73493E}">
      <dgm:prSet/>
      <dgm:spPr/>
      <dgm:t>
        <a:bodyPr/>
        <a:lstStyle/>
        <a:p>
          <a:endParaRPr lang="en-US"/>
        </a:p>
      </dgm:t>
    </dgm:pt>
    <dgm:pt modelId="{F745AB2F-2A27-4037-900D-762773598242}" type="sibTrans" cxnId="{B1E9936E-5D24-4B94-906E-A7B85A73493E}">
      <dgm:prSet/>
      <dgm:spPr/>
      <dgm:t>
        <a:bodyPr/>
        <a:lstStyle/>
        <a:p>
          <a:endParaRPr lang="en-US"/>
        </a:p>
      </dgm:t>
    </dgm:pt>
    <dgm:pt modelId="{45060139-8EBF-483A-8460-2CD01394DAA9}">
      <dgm:prSet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/>
            <a:t>Understanding the frequency and impact of insurable events in Africa.</a:t>
          </a:r>
        </a:p>
      </dgm:t>
    </dgm:pt>
    <dgm:pt modelId="{F52CDFC9-E788-4B1D-BB32-45C050343BF3}" type="parTrans" cxnId="{B115583E-D097-4756-847F-59200A5F62D8}">
      <dgm:prSet/>
      <dgm:spPr/>
      <dgm:t>
        <a:bodyPr/>
        <a:lstStyle/>
        <a:p>
          <a:endParaRPr lang="en-US"/>
        </a:p>
      </dgm:t>
    </dgm:pt>
    <dgm:pt modelId="{44DFE586-0235-4B8F-B8F4-2D1F81C47DD6}" type="sibTrans" cxnId="{B115583E-D097-4756-847F-59200A5F62D8}">
      <dgm:prSet/>
      <dgm:spPr/>
      <dgm:t>
        <a:bodyPr/>
        <a:lstStyle/>
        <a:p>
          <a:endParaRPr lang="en-US"/>
        </a:p>
      </dgm:t>
    </dgm:pt>
    <dgm:pt modelId="{6172F215-6E67-472D-9010-E9B61A63BBE7}">
      <dgm:prSet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/>
            <a:t>Insights on how African consumers perceive insurance and their spending habits.</a:t>
          </a:r>
        </a:p>
      </dgm:t>
    </dgm:pt>
    <dgm:pt modelId="{2C4EB854-14BA-4174-97C6-BF3802C38CBC}" type="parTrans" cxnId="{03E42DD0-82A4-49B5-B50B-F80C9F320751}">
      <dgm:prSet/>
      <dgm:spPr/>
      <dgm:t>
        <a:bodyPr/>
        <a:lstStyle/>
        <a:p>
          <a:endParaRPr lang="en-US"/>
        </a:p>
      </dgm:t>
    </dgm:pt>
    <dgm:pt modelId="{92887DB6-DDA4-45B0-9693-2FFE9050D4FD}" type="sibTrans" cxnId="{03E42DD0-82A4-49B5-B50B-F80C9F320751}">
      <dgm:prSet/>
      <dgm:spPr/>
      <dgm:t>
        <a:bodyPr/>
        <a:lstStyle/>
        <a:p>
          <a:endParaRPr lang="en-US"/>
        </a:p>
      </dgm:t>
    </dgm:pt>
    <dgm:pt modelId="{17A3F8CE-5936-433C-B149-E8F35A9844B2}">
      <dgm:prSet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en-US"/>
            <a:t>Developing initiatives to enhance understanding and perceived value of insurance in the African market.</a:t>
          </a:r>
        </a:p>
      </dgm:t>
    </dgm:pt>
    <dgm:pt modelId="{581A0B1B-63B9-4ECA-99CB-71405747C43C}" type="parTrans" cxnId="{3FD4D240-E3ED-424A-BE55-EBE62CFCFE04}">
      <dgm:prSet/>
      <dgm:spPr/>
      <dgm:t>
        <a:bodyPr/>
        <a:lstStyle/>
        <a:p>
          <a:endParaRPr lang="en-US"/>
        </a:p>
      </dgm:t>
    </dgm:pt>
    <dgm:pt modelId="{1CC0EEEC-C2AF-411B-AADD-00A84F4B8670}" type="sibTrans" cxnId="{3FD4D240-E3ED-424A-BE55-EBE62CFCFE04}">
      <dgm:prSet/>
      <dgm:spPr/>
      <dgm:t>
        <a:bodyPr/>
        <a:lstStyle/>
        <a:p>
          <a:endParaRPr lang="en-US"/>
        </a:p>
      </dgm:t>
    </dgm:pt>
    <dgm:pt modelId="{28334A15-478D-4701-A0AC-6B84A4151707}" type="pres">
      <dgm:prSet presAssocID="{A7890E26-D570-4BC5-A367-9F0DAC3BD0D4}" presName="Name0" presStyleCnt="0">
        <dgm:presLayoutVars>
          <dgm:dir/>
          <dgm:animLvl val="lvl"/>
          <dgm:resizeHandles val="exact"/>
        </dgm:presLayoutVars>
      </dgm:prSet>
      <dgm:spPr/>
    </dgm:pt>
    <dgm:pt modelId="{22FCA6AC-5681-4045-B8B3-396271CFA120}" type="pres">
      <dgm:prSet presAssocID="{0FE84985-BB4B-4E5D-BECD-2A300A0FD688}" presName="composite" presStyleCnt="0"/>
      <dgm:spPr/>
    </dgm:pt>
    <dgm:pt modelId="{94951D7E-498C-4D73-8F3D-8FB051694FC8}" type="pres">
      <dgm:prSet presAssocID="{0FE84985-BB4B-4E5D-BECD-2A300A0FD688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2819B0E6-93DB-4609-BD18-04DDC4CAD167}" type="pres">
      <dgm:prSet presAssocID="{0FE84985-BB4B-4E5D-BECD-2A300A0FD688}" presName="desTx" presStyleLbl="alignAccFollowNode1" presStyleIdx="0" presStyleCnt="3">
        <dgm:presLayoutVars>
          <dgm:bulletEnabled val="1"/>
        </dgm:presLayoutVars>
      </dgm:prSet>
      <dgm:spPr/>
    </dgm:pt>
    <dgm:pt modelId="{8404E79B-BD39-41A1-987E-BDD96280A166}" type="pres">
      <dgm:prSet presAssocID="{2A70F129-4919-46AF-B0FF-779A9017D02B}" presName="space" presStyleCnt="0"/>
      <dgm:spPr/>
    </dgm:pt>
    <dgm:pt modelId="{74FE0D15-DE28-4BBF-B998-88C95322D6D0}" type="pres">
      <dgm:prSet presAssocID="{08EEDD08-8398-4174-950F-6043341E2AEA}" presName="composite" presStyleCnt="0"/>
      <dgm:spPr/>
    </dgm:pt>
    <dgm:pt modelId="{D558CF02-4EF0-4B64-B108-DD35A41A0458}" type="pres">
      <dgm:prSet presAssocID="{08EEDD08-8398-4174-950F-6043341E2AEA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20E5A83-796A-4E73-BAF3-874B2ABB1C48}" type="pres">
      <dgm:prSet presAssocID="{08EEDD08-8398-4174-950F-6043341E2AEA}" presName="desTx" presStyleLbl="alignAccFollowNode1" presStyleIdx="1" presStyleCnt="3">
        <dgm:presLayoutVars>
          <dgm:bulletEnabled val="1"/>
        </dgm:presLayoutVars>
      </dgm:prSet>
      <dgm:spPr/>
    </dgm:pt>
    <dgm:pt modelId="{3975DB2B-8B9C-4318-AF79-A2E79CDCDA5D}" type="pres">
      <dgm:prSet presAssocID="{F71CFF56-9BA2-4D66-9F35-F543E6D5D0ED}" presName="space" presStyleCnt="0"/>
      <dgm:spPr/>
    </dgm:pt>
    <dgm:pt modelId="{9D00A955-9F72-45E5-96FB-3549DD0051AC}" type="pres">
      <dgm:prSet presAssocID="{36A9CE6C-706E-406A-AB10-CE636BC94E45}" presName="composite" presStyleCnt="0"/>
      <dgm:spPr/>
    </dgm:pt>
    <dgm:pt modelId="{7137DDDA-AEE3-4562-83C4-8E842A947E44}" type="pres">
      <dgm:prSet presAssocID="{36A9CE6C-706E-406A-AB10-CE636BC94E4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10152D09-902E-423C-8F9E-51D4E7C0A324}" type="pres">
      <dgm:prSet presAssocID="{36A9CE6C-706E-406A-AB10-CE636BC94E45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B115583E-D097-4756-847F-59200A5F62D8}" srcId="{0FE84985-BB4B-4E5D-BECD-2A300A0FD688}" destId="{45060139-8EBF-483A-8460-2CD01394DAA9}" srcOrd="1" destOrd="0" parTransId="{F52CDFC9-E788-4B1D-BB32-45C050343BF3}" sibTransId="{44DFE586-0235-4B8F-B8F4-2D1F81C47DD6}"/>
    <dgm:cxn modelId="{AE37983F-17B3-4F48-B7D4-A5AA4FBEE148}" srcId="{0FE84985-BB4B-4E5D-BECD-2A300A0FD688}" destId="{56B287D2-941B-41CF-B641-363AD1EE9FCB}" srcOrd="0" destOrd="0" parTransId="{ADB7D0F9-CAB1-4DF4-A2D9-A66B4A67498D}" sibTransId="{1B6F2C41-6C15-4B60-97A1-D553F7CE82D5}"/>
    <dgm:cxn modelId="{3FD4D240-E3ED-424A-BE55-EBE62CFCFE04}" srcId="{36A9CE6C-706E-406A-AB10-CE636BC94E45}" destId="{17A3F8CE-5936-433C-B149-E8F35A9844B2}" srcOrd="1" destOrd="0" parTransId="{581A0B1B-63B9-4ECA-99CB-71405747C43C}" sibTransId="{1CC0EEEC-C2AF-411B-AADD-00A84F4B8670}"/>
    <dgm:cxn modelId="{B1E9936E-5D24-4B94-906E-A7B85A73493E}" srcId="{36A9CE6C-706E-406A-AB10-CE636BC94E45}" destId="{58D7D474-ADB3-4130-B41E-9E6C8C78C886}" srcOrd="0" destOrd="0" parTransId="{6581DA82-3F86-4E87-AFE3-AF06A6612DBE}" sibTransId="{F745AB2F-2A27-4037-900D-762773598242}"/>
    <dgm:cxn modelId="{62F28C87-5C0F-447E-84D2-D54F291D92EC}" type="presOf" srcId="{45060139-8EBF-483A-8460-2CD01394DAA9}" destId="{2819B0E6-93DB-4609-BD18-04DDC4CAD167}" srcOrd="0" destOrd="1" presId="urn:microsoft.com/office/officeart/2005/8/layout/hList1"/>
    <dgm:cxn modelId="{DB129B92-BE0C-4675-A35E-5A336F0CCE32}" type="presOf" srcId="{0FE84985-BB4B-4E5D-BECD-2A300A0FD688}" destId="{94951D7E-498C-4D73-8F3D-8FB051694FC8}" srcOrd="0" destOrd="0" presId="urn:microsoft.com/office/officeart/2005/8/layout/hList1"/>
    <dgm:cxn modelId="{AF44B4A2-F4BA-47EB-9570-211171E67AB6}" type="presOf" srcId="{36A9CE6C-706E-406A-AB10-CE636BC94E45}" destId="{7137DDDA-AEE3-4562-83C4-8E842A947E44}" srcOrd="0" destOrd="0" presId="urn:microsoft.com/office/officeart/2005/8/layout/hList1"/>
    <dgm:cxn modelId="{2FD88AA4-3E15-4055-B006-D7A99D947778}" type="presOf" srcId="{A7890E26-D570-4BC5-A367-9F0DAC3BD0D4}" destId="{28334A15-478D-4701-A0AC-6B84A4151707}" srcOrd="0" destOrd="0" presId="urn:microsoft.com/office/officeart/2005/8/layout/hList1"/>
    <dgm:cxn modelId="{063590AD-3AC2-4EA7-A570-759837003ACF}" srcId="{A7890E26-D570-4BC5-A367-9F0DAC3BD0D4}" destId="{36A9CE6C-706E-406A-AB10-CE636BC94E45}" srcOrd="2" destOrd="0" parTransId="{3E591BB9-88FA-428D-B5EB-83F4EB04D20B}" sibTransId="{2C670C0D-D032-46E4-A7CB-4E34ED4DC4BA}"/>
    <dgm:cxn modelId="{8756C3AD-5108-4DAB-9E60-193412FA3E46}" srcId="{08EEDD08-8398-4174-950F-6043341E2AEA}" destId="{10F94212-3C5D-40F6-B088-370AA9A68975}" srcOrd="0" destOrd="0" parTransId="{52D04A31-B0FC-4CDC-B24F-79D46E6A4466}" sibTransId="{E8DDE703-E7F0-453F-9D1A-B9565C4680B5}"/>
    <dgm:cxn modelId="{78C30BCB-DE86-4C7C-A55E-CD28B645516E}" type="presOf" srcId="{10F94212-3C5D-40F6-B088-370AA9A68975}" destId="{E20E5A83-796A-4E73-BAF3-874B2ABB1C48}" srcOrd="0" destOrd="0" presId="urn:microsoft.com/office/officeart/2005/8/layout/hList1"/>
    <dgm:cxn modelId="{03E42DD0-82A4-49B5-B50B-F80C9F320751}" srcId="{08EEDD08-8398-4174-950F-6043341E2AEA}" destId="{6172F215-6E67-472D-9010-E9B61A63BBE7}" srcOrd="1" destOrd="0" parTransId="{2C4EB854-14BA-4174-97C6-BF3802C38CBC}" sibTransId="{92887DB6-DDA4-45B0-9693-2FFE9050D4FD}"/>
    <dgm:cxn modelId="{A39685D1-0D7E-4AD9-BDBE-ACC619D0DEB3}" type="presOf" srcId="{08EEDD08-8398-4174-950F-6043341E2AEA}" destId="{D558CF02-4EF0-4B64-B108-DD35A41A0458}" srcOrd="0" destOrd="0" presId="urn:microsoft.com/office/officeart/2005/8/layout/hList1"/>
    <dgm:cxn modelId="{EE1C55D3-C6E4-4C13-9062-5CF95AEA22F3}" type="presOf" srcId="{58D7D474-ADB3-4130-B41E-9E6C8C78C886}" destId="{10152D09-902E-423C-8F9E-51D4E7C0A324}" srcOrd="0" destOrd="0" presId="urn:microsoft.com/office/officeart/2005/8/layout/hList1"/>
    <dgm:cxn modelId="{E00ACBD7-DA41-4E2C-AD1B-CB86CDA436F2}" type="presOf" srcId="{6172F215-6E67-472D-9010-E9B61A63BBE7}" destId="{E20E5A83-796A-4E73-BAF3-874B2ABB1C48}" srcOrd="0" destOrd="1" presId="urn:microsoft.com/office/officeart/2005/8/layout/hList1"/>
    <dgm:cxn modelId="{8E83C3F1-28E9-4845-BB96-D2851182EB47}" srcId="{A7890E26-D570-4BC5-A367-9F0DAC3BD0D4}" destId="{08EEDD08-8398-4174-950F-6043341E2AEA}" srcOrd="1" destOrd="0" parTransId="{46B7CCB3-46D3-43D3-8F49-8F7898CDFCF3}" sibTransId="{F71CFF56-9BA2-4D66-9F35-F543E6D5D0ED}"/>
    <dgm:cxn modelId="{085A03FD-9468-48AF-8434-5C20827BFBA0}" type="presOf" srcId="{56B287D2-941B-41CF-B641-363AD1EE9FCB}" destId="{2819B0E6-93DB-4609-BD18-04DDC4CAD167}" srcOrd="0" destOrd="0" presId="urn:microsoft.com/office/officeart/2005/8/layout/hList1"/>
    <dgm:cxn modelId="{A9E290FF-AAC7-4699-8EFF-7B81AC76DD83}" srcId="{A7890E26-D570-4BC5-A367-9F0DAC3BD0D4}" destId="{0FE84985-BB4B-4E5D-BECD-2A300A0FD688}" srcOrd="0" destOrd="0" parTransId="{DBE2C2EC-59B4-484F-BBFA-5F0691A4735D}" sibTransId="{2A70F129-4919-46AF-B0FF-779A9017D02B}"/>
    <dgm:cxn modelId="{B30AB3FF-1ECF-44B2-BC74-8C7594D2119D}" type="presOf" srcId="{17A3F8CE-5936-433C-B149-E8F35A9844B2}" destId="{10152D09-902E-423C-8F9E-51D4E7C0A324}" srcOrd="0" destOrd="1" presId="urn:microsoft.com/office/officeart/2005/8/layout/hList1"/>
    <dgm:cxn modelId="{EB540063-C32C-4A78-B700-CC3A51E0B8FB}" type="presParOf" srcId="{28334A15-478D-4701-A0AC-6B84A4151707}" destId="{22FCA6AC-5681-4045-B8B3-396271CFA120}" srcOrd="0" destOrd="0" presId="urn:microsoft.com/office/officeart/2005/8/layout/hList1"/>
    <dgm:cxn modelId="{A7367A05-2D17-4CF9-9A69-BF7C61B4F1D1}" type="presParOf" srcId="{22FCA6AC-5681-4045-B8B3-396271CFA120}" destId="{94951D7E-498C-4D73-8F3D-8FB051694FC8}" srcOrd="0" destOrd="0" presId="urn:microsoft.com/office/officeart/2005/8/layout/hList1"/>
    <dgm:cxn modelId="{0E013C21-68C5-49EF-B9E7-FBD369B3670A}" type="presParOf" srcId="{22FCA6AC-5681-4045-B8B3-396271CFA120}" destId="{2819B0E6-93DB-4609-BD18-04DDC4CAD167}" srcOrd="1" destOrd="0" presId="urn:microsoft.com/office/officeart/2005/8/layout/hList1"/>
    <dgm:cxn modelId="{0F682361-AA8D-4240-95F9-9F4240EBADDA}" type="presParOf" srcId="{28334A15-478D-4701-A0AC-6B84A4151707}" destId="{8404E79B-BD39-41A1-987E-BDD96280A166}" srcOrd="1" destOrd="0" presId="urn:microsoft.com/office/officeart/2005/8/layout/hList1"/>
    <dgm:cxn modelId="{E8E7E392-5EEB-40D1-949D-0148A79B2FE3}" type="presParOf" srcId="{28334A15-478D-4701-A0AC-6B84A4151707}" destId="{74FE0D15-DE28-4BBF-B998-88C95322D6D0}" srcOrd="2" destOrd="0" presId="urn:microsoft.com/office/officeart/2005/8/layout/hList1"/>
    <dgm:cxn modelId="{1DF4CDAC-701A-4F44-BA7E-4E13980950C2}" type="presParOf" srcId="{74FE0D15-DE28-4BBF-B998-88C95322D6D0}" destId="{D558CF02-4EF0-4B64-B108-DD35A41A0458}" srcOrd="0" destOrd="0" presId="urn:microsoft.com/office/officeart/2005/8/layout/hList1"/>
    <dgm:cxn modelId="{F3C929D4-B524-4DA4-98CB-73F6A0B2B6A0}" type="presParOf" srcId="{74FE0D15-DE28-4BBF-B998-88C95322D6D0}" destId="{E20E5A83-796A-4E73-BAF3-874B2ABB1C48}" srcOrd="1" destOrd="0" presId="urn:microsoft.com/office/officeart/2005/8/layout/hList1"/>
    <dgm:cxn modelId="{E61D30A2-1B13-4437-BAC1-587CA7DCB07D}" type="presParOf" srcId="{28334A15-478D-4701-A0AC-6B84A4151707}" destId="{3975DB2B-8B9C-4318-AF79-A2E79CDCDA5D}" srcOrd="3" destOrd="0" presId="urn:microsoft.com/office/officeart/2005/8/layout/hList1"/>
    <dgm:cxn modelId="{F484BA1B-048D-45D9-8A89-79A406EDD685}" type="presParOf" srcId="{28334A15-478D-4701-A0AC-6B84A4151707}" destId="{9D00A955-9F72-45E5-96FB-3549DD0051AC}" srcOrd="4" destOrd="0" presId="urn:microsoft.com/office/officeart/2005/8/layout/hList1"/>
    <dgm:cxn modelId="{5CEA7DAA-BA7B-45A3-AB06-C86787174088}" type="presParOf" srcId="{9D00A955-9F72-45E5-96FB-3549DD0051AC}" destId="{7137DDDA-AEE3-4562-83C4-8E842A947E44}" srcOrd="0" destOrd="0" presId="urn:microsoft.com/office/officeart/2005/8/layout/hList1"/>
    <dgm:cxn modelId="{A636C1C5-0365-492A-B50D-AD1C19CE708E}" type="presParOf" srcId="{9D00A955-9F72-45E5-96FB-3549DD0051AC}" destId="{10152D09-902E-423C-8F9E-51D4E7C0A32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951D7E-498C-4D73-8F3D-8FB051694FC8}">
      <dsp:nvSpPr>
        <dsp:cNvPr id="0" name=""/>
        <dsp:cNvSpPr/>
      </dsp:nvSpPr>
      <dsp:spPr>
        <a:xfrm>
          <a:off x="3286" y="233989"/>
          <a:ext cx="3203971" cy="6048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Data</a:t>
          </a:r>
        </a:p>
      </dsp:txBody>
      <dsp:txXfrm>
        <a:off x="3286" y="233989"/>
        <a:ext cx="3203971" cy="604800"/>
      </dsp:txXfrm>
    </dsp:sp>
    <dsp:sp modelId="{2819B0E6-93DB-4609-BD18-04DDC4CAD167}">
      <dsp:nvSpPr>
        <dsp:cNvPr id="0" name=""/>
        <dsp:cNvSpPr/>
      </dsp:nvSpPr>
      <dsp:spPr>
        <a:xfrm>
          <a:off x="3286" y="838789"/>
          <a:ext cx="3203971" cy="327855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2100" kern="1200"/>
            <a:t>Collection of data on income levels, employment rates, and current insurance penetration.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2100" kern="1200"/>
            <a:t>Understanding the frequency and impact of insurable events in Africa.</a:t>
          </a:r>
        </a:p>
      </dsp:txBody>
      <dsp:txXfrm>
        <a:off x="3286" y="838789"/>
        <a:ext cx="3203971" cy="3278559"/>
      </dsp:txXfrm>
    </dsp:sp>
    <dsp:sp modelId="{D558CF02-4EF0-4B64-B108-DD35A41A0458}">
      <dsp:nvSpPr>
        <dsp:cNvPr id="0" name=""/>
        <dsp:cNvSpPr/>
      </dsp:nvSpPr>
      <dsp:spPr>
        <a:xfrm>
          <a:off x="3655814" y="233989"/>
          <a:ext cx="3203971" cy="604800"/>
        </a:xfrm>
        <a:prstGeom prst="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Information</a:t>
          </a:r>
        </a:p>
      </dsp:txBody>
      <dsp:txXfrm>
        <a:off x="3655814" y="233989"/>
        <a:ext cx="3203971" cy="604800"/>
      </dsp:txXfrm>
    </dsp:sp>
    <dsp:sp modelId="{E20E5A83-796A-4E73-BAF3-874B2ABB1C48}">
      <dsp:nvSpPr>
        <dsp:cNvPr id="0" name=""/>
        <dsp:cNvSpPr/>
      </dsp:nvSpPr>
      <dsp:spPr>
        <a:xfrm>
          <a:off x="3655814" y="838789"/>
          <a:ext cx="3203971" cy="3278559"/>
        </a:xfrm>
        <a:prstGeom prst="rect">
          <a:avLst/>
        </a:prstGeom>
        <a:solidFill>
          <a:schemeClr val="accent2">
            <a:tint val="40000"/>
            <a:alpha val="90000"/>
            <a:hueOff val="-424613"/>
            <a:satOff val="-37673"/>
            <a:lumOff val="-38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424613"/>
              <a:satOff val="-37673"/>
              <a:lumOff val="-3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2100" kern="1200"/>
            <a:t>Translating raw data into insights about market size, growth potential, and areas with low insurance penetration.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2100" kern="1200"/>
            <a:t>Insights on how African consumers perceive insurance and their spending habits.</a:t>
          </a:r>
        </a:p>
      </dsp:txBody>
      <dsp:txXfrm>
        <a:off x="3655814" y="838789"/>
        <a:ext cx="3203971" cy="3278559"/>
      </dsp:txXfrm>
    </dsp:sp>
    <dsp:sp modelId="{7137DDDA-AEE3-4562-83C4-8E842A947E44}">
      <dsp:nvSpPr>
        <dsp:cNvPr id="0" name=""/>
        <dsp:cNvSpPr/>
      </dsp:nvSpPr>
      <dsp:spPr>
        <a:xfrm>
          <a:off x="7308342" y="233989"/>
          <a:ext cx="3203971" cy="604800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Knowledge</a:t>
          </a:r>
        </a:p>
      </dsp:txBody>
      <dsp:txXfrm>
        <a:off x="7308342" y="233989"/>
        <a:ext cx="3203971" cy="604800"/>
      </dsp:txXfrm>
    </dsp:sp>
    <dsp:sp modelId="{10152D09-902E-423C-8F9E-51D4E7C0A324}">
      <dsp:nvSpPr>
        <dsp:cNvPr id="0" name=""/>
        <dsp:cNvSpPr/>
      </dsp:nvSpPr>
      <dsp:spPr>
        <a:xfrm>
          <a:off x="7308342" y="838789"/>
          <a:ext cx="3203971" cy="3278559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2100" kern="1200"/>
            <a:t>Using the information to develop strategies for market penetration, product development, and pricing.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000"/>
            <a:buFont typeface="Symbol" panose="05050102010706020507" pitchFamily="18" charset="2"/>
            <a:buChar char=""/>
          </a:pPr>
          <a:r>
            <a:rPr lang="en-US" sz="2100" kern="1200"/>
            <a:t>Developing initiatives to enhance understanding and perceived value of insurance in the African market.</a:t>
          </a:r>
        </a:p>
      </dsp:txBody>
      <dsp:txXfrm>
        <a:off x="7308342" y="838789"/>
        <a:ext cx="3203971" cy="32785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E8416-15F1-2BC5-2D22-265FC3775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5EBF68-3710-7BD3-6367-EDC8616ED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ADBB2-A6AD-BF8C-D537-28F60E5DE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A1830-C4D9-7BDB-D79C-7F5E29137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F7954-2326-C3AC-0BF4-1DF7F8F9C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15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CC910-8150-C1C7-DE24-8D64BF645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568F72-526A-9A19-D175-7256E6BB2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57415-9B6D-D4EB-5639-743BE84A7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B1528-5B2F-9EF3-80FF-4EB86378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82585-A70E-BFB0-68E5-5A7605529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28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4BD9CA-C7D7-65BD-C6E8-4AC5705FEB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1B563-18FC-7333-A4B8-543EF4D5FF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A3D16-165B-62AE-D4DB-D5E1CB247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F61EB-9E5A-26BB-121F-1587352AF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8D0A4-75CF-43DA-BDE4-71E61D7D9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25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EE031-4796-DFEA-7C48-EA9702D56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FB77F-52A2-E572-5CDA-18031459E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25DBF-697D-454E-54FD-C73F02F8D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DBD8B-BE16-AC3A-1592-B6CC547A9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56089-4BCB-A7FC-573E-B06EC70C0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870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639E7-7B36-925F-5069-1433AC837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0FA70-5688-8FAC-EE63-FF5895894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0EEDF-B5B5-1E70-FEAE-E6C4B9ACF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EC064-E01C-B9FB-6953-80E539D51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15128-1F5B-C75C-A34F-2A16E7635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0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DA61B-C245-C5E5-D741-47FAC793E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A0925-36B8-19EA-DADA-80D076E3FB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E592D-CE0F-1C72-4B67-055A879DE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855109-DBF6-12BD-D784-24E058769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AEB08-ED84-32ED-EEB9-9FA586194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8D11D4-BE47-3D26-1A59-4D71ACC52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84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DDD10-6C13-A67F-AF17-390F19982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678733-6C36-F3D1-55CC-067E6CE76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FCFDD-AE1D-DD57-6CC9-7021A75AC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76CF72-4764-7E52-AD4E-CE60F6C4CD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7682F6-FAB1-30C6-E397-2AA4F8AECC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2A7BFB-D4B8-133E-2A31-E31402526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D3220A-0397-007A-4C01-C96819F82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9B8F5B-7C63-8106-7840-41ABB8FB3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340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B0950-257A-B0F0-FE5A-B00BCAAC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66A8B9-562E-750A-FC76-A5123374F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03999B-5390-991A-C1BA-AE2A9E72F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5F61DE-8B45-ED60-F5AD-5C02753A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053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822794-57AC-494E-0A24-6EAC4E36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D364EE-1F62-2D2B-D979-7926942FC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473E7-A331-5E9F-3125-30F7506A6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87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5E332-59FF-A10F-F765-43DAE2146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60196-A321-37FE-1E07-A469E4A34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36DB6-B45F-53C6-D454-9235C4AECF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18245-0C65-55A3-C151-BB15F2B9F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B9674E-3162-B07E-ABAE-FE1B3B54C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B0C7E9-FE49-489D-D947-F526DACD1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83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EEEE7-7B09-8F90-00E0-15F60969D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F70B3E-B56A-8348-9ECB-BD9306FCBC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BC138E-6971-162F-709B-66C19BB5D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504A24-92CF-81A0-9EC3-06787F644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EA5D2B-45F3-09C6-3E98-A99851BB7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3EC3E9-2FCD-9B5F-95F0-44EB81C1A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9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8A801A-4E6F-9345-74D3-84161732B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8E3A1-52EC-E7AC-9549-66E572DED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0BA6D-58BC-6CEA-581A-2E6808577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01F15-5818-4A0B-A558-F99E8C1B955D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526E2-A79D-A83F-306B-A7C0CC5D97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9F283-6EC6-2C90-53A9-BADEC967D5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080E7-F90D-4829-902A-A9F6D2138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63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line of binary code">
            <a:extLst>
              <a:ext uri="{FF2B5EF4-FFF2-40B4-BE49-F238E27FC236}">
                <a16:creationId xmlns:a16="http://schemas.microsoft.com/office/drawing/2014/main" id="{FD8CBE53-2C60-C5E7-65D3-51F8F18699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966323-7E3D-4493-4F99-C31CFFAB1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LANDSCAPING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3F42642-324B-CCD3-1F3D-6D61A6A169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52401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56808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92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Symbol</vt:lpstr>
      <vt:lpstr>Office Theme</vt:lpstr>
      <vt:lpstr>LANDSCAPING</vt:lpstr>
    </vt:vector>
  </TitlesOfParts>
  <Company>FirstRand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LANDSCAPING</dc:title>
  <dc:creator>Sauls, Liesl</dc:creator>
  <cp:lastModifiedBy>Sauls, Liesl</cp:lastModifiedBy>
  <cp:revision>1</cp:revision>
  <dcterms:created xsi:type="dcterms:W3CDTF">2023-12-10T16:59:47Z</dcterms:created>
  <dcterms:modified xsi:type="dcterms:W3CDTF">2023-12-10T17:22:59Z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16eec4e-c7b8-491d-b7d8-90a69632743d_Enabled">
    <vt:lpwstr>true</vt:lpwstr>
  </property>
  <property fmtid="{D5CDD505-2E9C-101B-9397-08002B2CF9AE}" pid="3" name="MSIP_Label_216eec4e-c7b8-491d-b7d8-90a69632743d_SetDate">
    <vt:lpwstr>2023-12-10T17:21:18Z</vt:lpwstr>
  </property>
  <property fmtid="{D5CDD505-2E9C-101B-9397-08002B2CF9AE}" pid="4" name="MSIP_Label_216eec4e-c7b8-491d-b7d8-90a69632743d_Method">
    <vt:lpwstr>Standard</vt:lpwstr>
  </property>
  <property fmtid="{D5CDD505-2E9C-101B-9397-08002B2CF9AE}" pid="5" name="MSIP_Label_216eec4e-c7b8-491d-b7d8-90a69632743d_Name">
    <vt:lpwstr>216eec4e-c7b8-491d-b7d8-90a69632743d</vt:lpwstr>
  </property>
  <property fmtid="{D5CDD505-2E9C-101B-9397-08002B2CF9AE}" pid="6" name="MSIP_Label_216eec4e-c7b8-491d-b7d8-90a69632743d_SiteId">
    <vt:lpwstr>4032514a-830a-4f20-9539-81bbc35b3cd9</vt:lpwstr>
  </property>
  <property fmtid="{D5CDD505-2E9C-101B-9397-08002B2CF9AE}" pid="7" name="MSIP_Label_216eec4e-c7b8-491d-b7d8-90a69632743d_ActionId">
    <vt:lpwstr>81b1c3d0-b907-456b-8370-14b721837e1a</vt:lpwstr>
  </property>
  <property fmtid="{D5CDD505-2E9C-101B-9397-08002B2CF9AE}" pid="8" name="MSIP_Label_216eec4e-c7b8-491d-b7d8-90a69632743d_ContentBits">
    <vt:lpwstr>0</vt:lpwstr>
  </property>
</Properties>
</file>

<file path=docProps/thumbnail.jpeg>
</file>